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324" r:id="rId2"/>
    <p:sldId id="308" r:id="rId3"/>
    <p:sldId id="317" r:id="rId4"/>
    <p:sldId id="330" r:id="rId5"/>
    <p:sldId id="332" r:id="rId6"/>
    <p:sldId id="331" r:id="rId7"/>
    <p:sldId id="337" r:id="rId8"/>
    <p:sldId id="336" r:id="rId9"/>
    <p:sldId id="280" r:id="rId10"/>
    <p:sldId id="334" r:id="rId11"/>
    <p:sldId id="335" r:id="rId12"/>
    <p:sldId id="333" r:id="rId13"/>
    <p:sldId id="318" r:id="rId14"/>
    <p:sldId id="319" r:id="rId15"/>
    <p:sldId id="320" r:id="rId16"/>
    <p:sldId id="321" r:id="rId17"/>
    <p:sldId id="322" r:id="rId18"/>
    <p:sldId id="316" r:id="rId19"/>
    <p:sldId id="325" r:id="rId20"/>
    <p:sldId id="289" r:id="rId21"/>
    <p:sldId id="323" r:id="rId22"/>
    <p:sldId id="314" r:id="rId23"/>
    <p:sldId id="313" r:id="rId24"/>
    <p:sldId id="290" r:id="rId25"/>
    <p:sldId id="299" r:id="rId26"/>
    <p:sldId id="311" r:id="rId27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4" autoAdjust="0"/>
    <p:restoredTop sz="94660"/>
  </p:normalViewPr>
  <p:slideViewPr>
    <p:cSldViewPr>
      <p:cViewPr varScale="1">
        <p:scale>
          <a:sx n="177" d="100"/>
          <a:sy n="177" d="100"/>
        </p:scale>
        <p:origin x="456" y="1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0497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20725" y="900113"/>
            <a:ext cx="6094413" cy="341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718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720725" y="4679950"/>
            <a:ext cx="6094413" cy="5014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7186" name="Rectangle 1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4375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54375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54375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54375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01A74280-8A1F-4B1F-B4DB-525697B62D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4CAAD-31C0-FEDF-443D-9D5486E5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>
            <a:extLst>
              <a:ext uri="{FF2B5EF4-FFF2-40B4-BE49-F238E27FC236}">
                <a16:creationId xmlns:a16="http://schemas.microsoft.com/office/drawing/2014/main" id="{BD4EE471-F0C8-4F4D-6B88-F991C47704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62785D3-8BFC-4094-91D7-18A0D2BAEC70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A1C3953B-E047-17A9-DE3A-83B27B1541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87C831B1-A4DB-B598-3408-C891DA288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5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C5E9B-9B0F-9CAE-BA5F-53C9408B4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>
            <a:extLst>
              <a:ext uri="{FF2B5EF4-FFF2-40B4-BE49-F238E27FC236}">
                <a16:creationId xmlns:a16="http://schemas.microsoft.com/office/drawing/2014/main" id="{65130CF8-946A-A9FA-E9E3-C4A7F38CBA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62785D3-8BFC-4094-91D7-18A0D2BAEC70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1A8FC160-F1A5-15A6-B40B-F2820AB8E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13E82791-3910-CF02-8FFC-7B0A6D62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20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D74C7-A94E-33D9-864A-E25A1BBE8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A54511FB-0813-49BC-B0B7-1396948D3A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12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94CB9AB4-6230-54C9-D3FF-105F7F84983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2CC7AF26-AB68-4817-B5F5-11F0B375E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2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13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14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15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16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17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18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19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D34C6DEE-7463-05EE-22DF-39C4D8B9B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20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21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22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23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62785D3-8BFC-4094-91D7-18A0D2BAEC70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62785D3-8BFC-4094-91D7-18A0D2BAEC70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26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3</a:t>
            </a:fld>
            <a:endParaRPr lang="it-IT"/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C87CC-900A-C22F-D481-7DFC81470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BC22252F-B1C3-8C15-F8C4-4A37BB6B69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4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738F440-1EDE-39F1-C4A6-56758244B2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BFD936F9-D35A-579C-323D-0DCD7AA80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6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513AB-A4F5-E3EE-C16D-28313D97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5B3C8ED0-102A-05EB-A330-7C899D6BAA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5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ECF0A7C9-8FA9-4BAF-7F4B-7FB5B4EB4F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8FAF98D6-2AC5-9E88-03F6-CB9C6C71A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2BCEB589-3720-A30A-4563-952E1FE39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879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543B5-3C47-D539-A278-DA29D0078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25AFF38B-6C1C-B85D-B2FF-2660067EB5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6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DB4A721-7DC2-68D5-DDA0-2F2F99495D0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0801A7F3-E435-DA49-322C-D0C9239F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0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DF96A-D880-E0B6-6D76-1ACB1DC7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C779370C-21FE-DF32-05F1-F95E7C109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7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DAE3AE06-40F3-CE84-D4F7-B708BBEB168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FC5AF0A0-3EC8-CEC5-397D-7C0B474D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  <p:sp>
        <p:nvSpPr>
          <p:cNvPr id="2" name="Segnaposto note 1">
            <a:extLst>
              <a:ext uri="{FF2B5EF4-FFF2-40B4-BE49-F238E27FC236}">
                <a16:creationId xmlns:a16="http://schemas.microsoft.com/office/drawing/2014/main" id="{85948E8B-91C0-B46F-C212-719995097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55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C0CF82-C5BE-FE58-D046-BAE054E11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1">
            <a:extLst>
              <a:ext uri="{FF2B5EF4-FFF2-40B4-BE49-F238E27FC236}">
                <a16:creationId xmlns:a16="http://schemas.microsoft.com/office/drawing/2014/main" id="{4510BBC8-D125-BA4B-1D48-4AF6FCC924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2BF1469-B838-42E0-BFF0-9E8A55273AFE}" type="slidenum">
              <a:rPr lang="it-IT"/>
              <a:pPr/>
              <a:t>8</a:t>
            </a:fld>
            <a:endParaRPr lang="it-IT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6272979-64A2-CEFC-285F-77DB52C940E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9AA3010B-4208-F170-2B54-33D204F60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69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62785D3-8BFC-4094-91D7-18A0D2BAEC70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720725" y="4679950"/>
            <a:ext cx="6119813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8051D-6E8C-487B-92AF-B9E9862169C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3ADE3-7D9A-4C95-BF2D-8CCE373423B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88213" y="225425"/>
            <a:ext cx="2260600" cy="43640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32575" cy="43640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742FF-306F-4F80-BC02-42B703BA841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F197F-E9AF-4AE4-95A8-7561A8F8D1B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153C5-A4ED-401E-9CFD-13EB63B6270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46587" cy="326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325563"/>
            <a:ext cx="4446588" cy="326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27D24-0C20-4DAD-BABC-2F8E96BE391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D415-EAF5-43C9-AB96-DA209883DA4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EF26A-D7CF-4C8D-8B28-E1D1134AB3B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12167-4040-41E0-9F95-21763F93FB4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BE880-BE6F-479F-BAB4-3C5DA68B6EA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07B21-4E9C-46CF-B510-F563BE63FDD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45575" cy="922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5563"/>
            <a:ext cx="9045575" cy="3263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4138"/>
            <a:ext cx="2322512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Pct val="45000"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4138"/>
            <a:ext cx="3170238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Pct val="45000"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5164138"/>
            <a:ext cx="2322513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Pct val="45000"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DA79C71A-1179-4C60-A77E-B7FB5D28684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med" advClick="0" advTm="8000">
    <p:fade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075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–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38"/>
        </a:spcAft>
        <a:buClr>
          <a:srgbClr val="000000"/>
        </a:buClr>
        <a:buSzPct val="100000"/>
        <a:buFont typeface="Times New Roman" pitchFamily="16" charset="0"/>
        <a:buChar char="–"/>
        <a:defRPr sz="15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buChar char="»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85217F-B670-B386-23FC-12D97ECAC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82F04C1-4691-6C56-9481-4CE4ED0B221C}"/>
              </a:ext>
            </a:extLst>
          </p:cNvPr>
          <p:cNvSpPr/>
          <p:nvPr/>
        </p:nvSpPr>
        <p:spPr>
          <a:xfrm>
            <a:off x="215776" y="79474"/>
            <a:ext cx="6764993" cy="15234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6000" b="1" i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Sovvenire</a:t>
            </a:r>
          </a:p>
          <a:p>
            <a:r>
              <a:rPr lang="it-IT" sz="4000" b="1" i="1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Segno di corresponsabilità</a:t>
            </a:r>
            <a:endParaRPr lang="it-IT" sz="4000" b="1" i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6B4D0-C931-AA8C-F901-54A8EC41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ABF56E04-7465-D061-92E6-2AEC001DD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>
              <a:solidFill>
                <a:srgbClr val="FFFF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>
              <a:solidFill>
                <a:srgbClr val="FFFFFF"/>
              </a:solidFill>
            </a:endParaRPr>
          </a:p>
        </p:txBody>
      </p:sp>
      <p:sp>
        <p:nvSpPr>
          <p:cNvPr id="23556" name="Sottotitolo 6">
            <a:extLst>
              <a:ext uri="{FF2B5EF4-FFF2-40B4-BE49-F238E27FC236}">
                <a16:creationId xmlns:a16="http://schemas.microsoft.com/office/drawing/2014/main" id="{653F260B-ACBC-AC44-247D-68C68C1D1B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CB39999-25BA-D363-8469-A70A66D04A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Snapshot_ PATTO D AMORE.jpg">
            <a:extLst>
              <a:ext uri="{FF2B5EF4-FFF2-40B4-BE49-F238E27FC236}">
                <a16:creationId xmlns:a16="http://schemas.microsoft.com/office/drawing/2014/main" id="{7E717327-B338-2277-4A46-F47584EA89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CFA19-96FA-AE47-96FA-EF1FCC80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925B4E7D-A165-A1CE-D263-000A09EE7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>
              <a:solidFill>
                <a:srgbClr val="FFFF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>
              <a:solidFill>
                <a:srgbClr val="FFFFFF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8DE45D1-65FA-8B43-3209-1E934DFE8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8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7593-DF85-62B9-27F6-622C3660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9930E5D1-47FA-F2B4-B392-78666EBF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ACD5DAFC-EDA6-D2F0-81E4-03EB4B89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 descr="02 - EVENTI 2026_2.jpg">
            <a:extLst>
              <a:ext uri="{FF2B5EF4-FFF2-40B4-BE49-F238E27FC236}">
                <a16:creationId xmlns:a16="http://schemas.microsoft.com/office/drawing/2014/main" id="{BC08A69B-3F5E-452A-BAEB-22DD6817E2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00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 descr="03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 descr="04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 descr="05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 descr="06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 descr="07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 descr="08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 descr="09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9E8F96-E867-784E-E88A-51E411E95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9"/>
            <a:ext cx="10080625" cy="56703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C612A5-0ECE-6588-EE50-CA3F614E0B99}"/>
              </a:ext>
            </a:extLst>
          </p:cNvPr>
          <p:cNvSpPr txBox="1"/>
          <p:nvPr/>
        </p:nvSpPr>
        <p:spPr>
          <a:xfrm>
            <a:off x="1335585" y="228600"/>
            <a:ext cx="7265900" cy="5445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Sovvenire</a:t>
            </a: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 un pilastro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</a:t>
            </a: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corresponsabilità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ecclesiale</a:t>
            </a: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Sensibilizzando i fedeli al sostegno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it-IT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Fraterno della Chiesa</a:t>
            </a:r>
          </a:p>
          <a:p>
            <a:pPr lvl="0" algn="ctr"/>
            <a:r>
              <a:rPr lang="it-IT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Pastorale</a:t>
            </a:r>
          </a:p>
          <a:p>
            <a:pPr lvl="0" algn="ctr"/>
            <a:r>
              <a:rPr lang="it-IT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Economico</a:t>
            </a: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Ciascuno deponeva ai piedi degli apostoli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 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 5, 2)</a:t>
            </a: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Ciascuno può provvedere alle necessità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fratelli e ai bisogni del Movimento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4" name="Immagine 3" descr="10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5" name="Immagine 4" descr="11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4" name="Immagine 3" descr="12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4" name="Immagine 3" descr="13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>
              <a:solidFill>
                <a:srgbClr val="FFFF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>
              <a:solidFill>
                <a:srgbClr val="FFFFFF"/>
              </a:solidFill>
            </a:endParaRPr>
          </a:p>
        </p:txBody>
      </p:sp>
      <p:pic>
        <p:nvPicPr>
          <p:cNvPr id="4" name="Immagine 3" descr="14 - EVENTI 2026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>
              <a:solidFill>
                <a:srgbClr val="FFFF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>
              <a:solidFill>
                <a:srgbClr val="FFFFFF"/>
              </a:solidFill>
            </a:endParaRPr>
          </a:p>
        </p:txBody>
      </p:sp>
      <p:pic>
        <p:nvPicPr>
          <p:cNvPr id="4" name="Immagine 3" descr="Snapshot_ LORETO 2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8E7B077-9678-F3AD-4B8F-CE2EDA370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6098A7-8B80-5597-8D24-588547111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D4B6E6-7177-AC9F-E25C-BC3E03DE2A7C}"/>
              </a:ext>
            </a:extLst>
          </p:cNvPr>
          <p:cNvSpPr txBox="1"/>
          <p:nvPr/>
        </p:nvSpPr>
        <p:spPr>
          <a:xfrm>
            <a:off x="215776" y="170979"/>
            <a:ext cx="9577064" cy="533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"Sovvenire" s</a:t>
            </a:r>
            <a:r>
              <a:rPr lang="it-IT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fonda su diversi pilastri:</a:t>
            </a:r>
          </a:p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Invitando ciascuno a fare la propria parte per il sostentamento delle opere </a:t>
            </a:r>
          </a:p>
          <a:p>
            <a:pPr algn="ctr"/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qualunque livello) </a:t>
            </a:r>
          </a:p>
          <a:p>
            <a:pPr algn="ctr"/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Corresponsabilità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concreta: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Partecipazione attiva per il sostegno delle necessità della realtà ecclesiale per il bene della Comunità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 un </a:t>
            </a: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 d'amore</a:t>
            </a:r>
            <a:r>
              <a:rPr lang="it-IT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di condivisione.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Finalità: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Informare e coinvolgere la comunità, evidenziando l'uso dei fondi per le attività pastorali.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Trasparenza: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Necessità di rendicontare le risorse per costruire fiducia e  condivisione.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Dialogare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mostrando le tante e belle opere e progetti realizzati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 di partecipazione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Offerte nella corretta motivazione spirituale e nella valorizzazione della tradizione.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Educazione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una cultura alla quale ci si educa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A934B-F7DC-5DD4-6BE4-EA8902AE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367EAB02-8DA5-B4A7-0772-20F535593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3D730675-E1B7-D089-FC2B-BF6B6E1C1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5443AB-B976-2E5F-386E-3ED6C5C78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5126"/>
            <a:ext cx="10080625" cy="64356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F0D245-065B-A649-4F5C-981593FCE63A}"/>
              </a:ext>
            </a:extLst>
          </p:cNvPr>
          <p:cNvSpPr txBox="1"/>
          <p:nvPr/>
        </p:nvSpPr>
        <p:spPr>
          <a:xfrm>
            <a:off x="503808" y="2547243"/>
            <a:ext cx="9216863" cy="304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Sovvenire non è solo una donazione, ma:</a:t>
            </a:r>
          </a:p>
          <a:p>
            <a:pPr algn="ctr"/>
            <a:endParaRPr lang="it-IT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modo per costruire comunione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Creare co-responsabilità 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la crescita della realtà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comunità ecclesiale.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8740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7B25C-180B-9AD2-9DF8-1BB002D1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6EEC5F3B-996D-2291-36E2-F21087080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500C9AEE-6FB3-639C-92E8-D377662E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092C38-9115-BEA2-3FA6-9B36A0C72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A301B9-6D34-FD8B-E56F-244293BA89F1}"/>
              </a:ext>
            </a:extLst>
          </p:cNvPr>
          <p:cNvSpPr txBox="1"/>
          <p:nvPr/>
        </p:nvSpPr>
        <p:spPr>
          <a:xfrm>
            <a:off x="940079" y="639029"/>
            <a:ext cx="8200466" cy="447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Perché ne parliamo?</a:t>
            </a:r>
          </a:p>
          <a:p>
            <a:pPr algn="ctr"/>
            <a:endParaRPr lang="it-IT" sz="3600" b="1" dirty="0"/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Sovvenire è una tematica che coinvolge tutti 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in ogni livello di responsabilità:</a:t>
            </a: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L’obiettivo è fare in modo che </a:t>
            </a:r>
            <a:r>
              <a:rPr lang="it-IT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questo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“tema” 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possa essere trasmesso a tutti gli incaricati responsabili ad ogni livello</a:t>
            </a:r>
          </a:p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pastorale per la diffusione territoriale.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65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D5715-97AD-6109-037E-C54C5533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0EEDA665-7BBF-04BE-F060-412B57DDD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5F1AC135-4C8D-4B20-6EE0-D912C5310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8C306F-9F77-0F48-9935-4BFAB9D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63DD54-5991-6056-9D22-8752BE16EF08}"/>
              </a:ext>
            </a:extLst>
          </p:cNvPr>
          <p:cNvSpPr txBox="1"/>
          <p:nvPr/>
        </p:nvSpPr>
        <p:spPr>
          <a:xfrm>
            <a:off x="549572" y="138072"/>
            <a:ext cx="8712968" cy="507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STATUTO:  VI - MEZZI DI SOSTENTAMENTO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17</a:t>
            </a:r>
          </a:p>
          <a:p>
            <a:endParaRPr lang="it-IT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1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attività ordinarie dell'Associazione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sostenute attraverso il concorso di offerte libere degli associati</a:t>
            </a: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quote sociali ed i contributi associativi</a:t>
            </a: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qualsiasi natura che - amministrati dagli organi di servizio ai vari livelli - 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costituiscono il patrimonio dell'Associazione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3 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Comitato Nazionale di Servizio dell'Associazione predisporrà, ogni anno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successivamente alla Convocazione Nazionale, 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rendiconto economico e finanziario dell'attività dell'ente, da sottoporre all'approvazione del Consiglio Nazionale</a:t>
            </a: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…...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4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Al fine della predisposizione del rendiconto di cui al p.3, 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Coordinatori Regionali faranno pervenire al Coordinatore Nazionale, entro il mese di giugno di ogni anno, i dati riepilogativi dei movimenti economico-finanziari attinenti all'attività svolta a livello regionale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8142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1D602-2262-FB7B-1713-7E3CD24FC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C17C9A5D-0E32-EACE-CBF2-E7DBD0A62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3B57D373-1EA9-46CF-E854-CA86B4C7B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B6C0C4-3308-EF3A-7364-EEE0E80A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101"/>
            <a:ext cx="10080625" cy="62195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987F75-E9BE-A5A8-D2AA-DC20BB0A911B}"/>
              </a:ext>
            </a:extLst>
          </p:cNvPr>
          <p:cNvSpPr txBox="1"/>
          <p:nvPr/>
        </p:nvSpPr>
        <p:spPr>
          <a:xfrm>
            <a:off x="5400352" y="2972455"/>
            <a:ext cx="45560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Il concetto di "sovvenire" nella Bibbia, è inteso come:</a:t>
            </a:r>
          </a:p>
          <a:p>
            <a:pPr>
              <a:lnSpc>
                <a:spcPct val="100000"/>
              </a:lnSpc>
            </a:pPr>
            <a:r>
              <a:rPr lang="it-IT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soccorrere, sostenere e provvedere</a:t>
            </a:r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, si fonda sul </a:t>
            </a:r>
            <a:r>
              <a:rPr lang="it-IT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dovere dei fedeli </a:t>
            </a:r>
            <a:r>
              <a:rPr 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 aiutare i bisognosi e la comunità</a:t>
            </a:r>
          </a:p>
        </p:txBody>
      </p:sp>
    </p:spTree>
    <p:extLst>
      <p:ext uri="{BB962C8B-B14F-4D97-AF65-F5344CB8AC3E}">
        <p14:creationId xmlns:p14="http://schemas.microsoft.com/office/powerpoint/2010/main" val="17873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2A06A-2CF8-2010-3A01-2BC16D5E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3">
            <a:extLst>
              <a:ext uri="{FF2B5EF4-FFF2-40B4-BE49-F238E27FC236}">
                <a16:creationId xmlns:a16="http://schemas.microsoft.com/office/drawing/2014/main" id="{7E8347BC-C3D5-F217-8B10-257F7985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 dirty="0">
              <a:solidFill>
                <a:srgbClr val="FFFF00"/>
              </a:solidFill>
              <a:ea typeface="DejaVu Sans" charset="0"/>
              <a:cs typeface="DejaVu Sans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29394DE8-227C-6229-30A5-10F0CEEC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" name="Immagine 5" descr="01 - EVENTI 2026_2.jpg">
            <a:extLst>
              <a:ext uri="{FF2B5EF4-FFF2-40B4-BE49-F238E27FC236}">
                <a16:creationId xmlns:a16="http://schemas.microsoft.com/office/drawing/2014/main" id="{F8182F97-941C-0FF1-36C7-D22221762C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57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792163" y="936625"/>
            <a:ext cx="8567737" cy="387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38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8800" b="1">
              <a:solidFill>
                <a:srgbClr val="FFFF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endParaRPr lang="it-IT" sz="4800">
              <a:solidFill>
                <a:srgbClr val="FFFF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928A80-6378-3D05-80E4-E54F16A2F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" y="635"/>
            <a:ext cx="10079736" cy="56692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432</Words>
  <Application>Microsoft Office PowerPoint</Application>
  <PresentationFormat>Personalizzato</PresentationFormat>
  <Paragraphs>77</Paragraphs>
  <Slides>26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DejaVu Sans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Pseudoambient</dc:creator>
  <cp:lastModifiedBy>Andrea Candore</cp:lastModifiedBy>
  <cp:revision>178</cp:revision>
  <cp:lastPrinted>2009-04-22T19:24:48Z</cp:lastPrinted>
  <dcterms:created xsi:type="dcterms:W3CDTF">2013-10-31T08:23:06Z</dcterms:created>
  <dcterms:modified xsi:type="dcterms:W3CDTF">2026-02-10T14:42:17Z</dcterms:modified>
</cp:coreProperties>
</file>